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3"/>
  </p:notesMasterIdLst>
  <p:handoutMasterIdLst>
    <p:handoutMasterId r:id="rId34"/>
  </p:handoutMasterIdLst>
  <p:sldIdLst>
    <p:sldId id="320" r:id="rId2"/>
    <p:sldId id="490" r:id="rId3"/>
    <p:sldId id="394" r:id="rId4"/>
    <p:sldId id="481" r:id="rId5"/>
    <p:sldId id="438" r:id="rId6"/>
    <p:sldId id="396" r:id="rId7"/>
    <p:sldId id="397" r:id="rId8"/>
    <p:sldId id="399" r:id="rId9"/>
    <p:sldId id="400" r:id="rId10"/>
    <p:sldId id="401" r:id="rId11"/>
    <p:sldId id="403" r:id="rId12"/>
    <p:sldId id="404" r:id="rId13"/>
    <p:sldId id="405" r:id="rId14"/>
    <p:sldId id="406" r:id="rId15"/>
    <p:sldId id="407" r:id="rId16"/>
    <p:sldId id="408" r:id="rId17"/>
    <p:sldId id="410" r:id="rId18"/>
    <p:sldId id="411" r:id="rId19"/>
    <p:sldId id="412" r:id="rId20"/>
    <p:sldId id="440" r:id="rId21"/>
    <p:sldId id="441" r:id="rId22"/>
    <p:sldId id="445" r:id="rId23"/>
    <p:sldId id="443" r:id="rId24"/>
    <p:sldId id="444" r:id="rId25"/>
    <p:sldId id="446" r:id="rId26"/>
    <p:sldId id="447" r:id="rId27"/>
    <p:sldId id="448" r:id="rId28"/>
    <p:sldId id="449" r:id="rId29"/>
    <p:sldId id="489" r:id="rId30"/>
    <p:sldId id="450" r:id="rId31"/>
    <p:sldId id="486" r:id="rId3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C00"/>
    <a:srgbClr val="61A606"/>
    <a:srgbClr val="C3592F"/>
    <a:srgbClr val="E26926"/>
    <a:srgbClr val="511E7C"/>
    <a:srgbClr val="EC920E"/>
    <a:srgbClr val="363636"/>
    <a:srgbClr val="43434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C38462C-BBF3-4D86-B955-144C4D2F51A8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133E3BB4-80F1-47FE-8161-56D8C56CE8E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208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59" tIns="46779" rIns="93559" bIns="4677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559" tIns="46779" rIns="93559" bIns="46779" rtlCol="0"/>
          <a:lstStyle>
            <a:lvl1pPr algn="r">
              <a:defRPr sz="1200"/>
            </a:lvl1pPr>
          </a:lstStyle>
          <a:p>
            <a:fld id="{0F4C6DF5-61B4-4777-859E-DDD4C54B82F1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59" tIns="46779" rIns="93559" bIns="4677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559" tIns="46779" rIns="93559" bIns="4677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559" tIns="46779" rIns="93559" bIns="4677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559" tIns="46779" rIns="93559" bIns="46779" rtlCol="0" anchor="b"/>
          <a:lstStyle>
            <a:lvl1pPr algn="r">
              <a:defRPr sz="1200"/>
            </a:lvl1pPr>
          </a:lstStyle>
          <a:p>
            <a:fld id="{2F8E6EC9-D366-429D-B7F3-1C2526ECADC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77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Picture 2" descr="\\192.168.65.140\ausis$\Delio\Logos\logotipo secogey transparen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2448272" cy="280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52752" r="63792" b="37333"/>
          <a:stretch/>
        </p:blipFill>
        <p:spPr bwMode="auto">
          <a:xfrm>
            <a:off x="1588" y="6555060"/>
            <a:ext cx="9142412" cy="3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97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04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60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7" name="Picture 4" descr="C:\Users\delio.penichep\Documents\Diseños\Logos\logo cintas sin fondo poco opacida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908720"/>
            <a:ext cx="4702969" cy="60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52752" r="63792" b="37333"/>
          <a:stretch/>
        </p:blipFill>
        <p:spPr bwMode="auto">
          <a:xfrm>
            <a:off x="1588" y="6555060"/>
            <a:ext cx="9142412" cy="3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192.168.65.140\ausis$\Delio\Logos\logotipo secogey transparent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7608"/>
            <a:ext cx="2376264" cy="27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 rot="19140000">
            <a:off x="194616" y="5943214"/>
            <a:ext cx="2176272" cy="201168"/>
          </a:xfrm>
        </p:spPr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84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3C90E5-C891-4864-BFE8-F882617489EF}" type="datetime1">
              <a:rPr lang="es-MX" smtClean="0"/>
              <a:pPr/>
              <a:t>19/09/2017</a:t>
            </a:fld>
            <a:endParaRPr 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buFontTx/>
              <a:buNone/>
            </a:pPr>
            <a:fld id="{DC66B2D7-E14F-421F-B08A-7FCED2FB3A81}" type="slidenum">
              <a:rPr lang="es-MX" smtClean="0"/>
              <a:pPr>
                <a:buFontTx/>
                <a:buNone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505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www.contraloria.yucatan.gob.mx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Picture 4" descr="C:\Users\delio.penichep\Documents\Diseños\Logos\logo cintas sin fondo poco opacida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703874"/>
            <a:ext cx="4270921" cy="54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52752" r="63792" b="37333"/>
          <a:stretch/>
        </p:blipFill>
        <p:spPr bwMode="auto">
          <a:xfrm>
            <a:off x="1588" y="6555060"/>
            <a:ext cx="9142412" cy="3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\\192.168.65.140\ausis$\Delio\Logos\logotipo secogey transparente 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208"/>
            <a:ext cx="1648658" cy="5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8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902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9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515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87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564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47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61D6-A37F-4965-B18A-A49C3F50A68B}" type="datetimeFigureOut">
              <a:rPr lang="es-MX" smtClean="0"/>
              <a:pPr/>
              <a:t>19/09/2017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2781-A42D-4DAD-9979-B8352EFD65F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10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61D6-A37F-4965-B18A-A49C3F50A68B}" type="datetimeFigureOut">
              <a:rPr lang="es-MX" smtClean="0"/>
              <a:pPr/>
              <a:t>19/09/2017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2781-A42D-4DAD-9979-B8352EFD65F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818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76" r:id="rId12"/>
    <p:sldLayoutId id="2147483660" r:id="rId13"/>
    <p:sldLayoutId id="214748368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 txBox="1">
            <a:spLocks/>
          </p:cNvSpPr>
          <p:nvPr/>
        </p:nvSpPr>
        <p:spPr>
          <a:xfrm>
            <a:off x="2051720" y="3140968"/>
            <a:ext cx="6984776" cy="20141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00100" y="5374808"/>
            <a:ext cx="7543800" cy="1512168"/>
          </a:xfrm>
        </p:spPr>
        <p:txBody>
          <a:bodyPr>
            <a:normAutofit/>
          </a:bodyPr>
          <a:lstStyle/>
          <a:p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Dirección de Asuntos Jurídicos y Situación Patrimonial del Sector Estatal y Paraestatal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7524" y="3521123"/>
            <a:ext cx="85689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“Guía para el llenado de la Declaración de Situación Patrimonial”</a:t>
            </a:r>
          </a:p>
        </p:txBody>
      </p:sp>
    </p:spTree>
    <p:extLst>
      <p:ext uri="{BB962C8B-B14F-4D97-AF65-F5344CB8AC3E}">
        <p14:creationId xmlns:p14="http://schemas.microsoft.com/office/powerpoint/2010/main" val="40018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t="26701" r="14206" b="10093"/>
          <a:stretch/>
        </p:blipFill>
        <p:spPr bwMode="auto">
          <a:xfrm>
            <a:off x="179513" y="1204485"/>
            <a:ext cx="8856984" cy="4472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67544" y="1814627"/>
            <a:ext cx="5328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SECRETARIA DE LA CONTRALORIA GENERAL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67544" y="2390691"/>
            <a:ext cx="2520280" cy="2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ANALISTA ADMINISTRATIVO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737355" y="2795029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X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467544" y="3542819"/>
            <a:ext cx="5328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DIRECCIÓN DE ASUNTOS JURIDICOS DE AUDITORIA Y SITUACIÓN PATRIMONIAL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67544" y="3933056"/>
            <a:ext cx="5328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ATENCIÓN A PUBLICO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67544" y="4478923"/>
            <a:ext cx="5328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CALLE  20-A  284-B 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467544" y="4869406"/>
            <a:ext cx="5328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XCUMPICH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67544" y="5271011"/>
            <a:ext cx="81369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YUCATÁN                                                                            MÉRIDA                                                                                                        97159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645749" y="2794783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X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296190" y="2852936"/>
            <a:ext cx="1300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400" b="1" dirty="0" smtClean="0">
                <a:solidFill>
                  <a:srgbClr val="5EAC00"/>
                </a:solidFill>
              </a:rPr>
              <a:t>MM0069</a:t>
            </a:r>
            <a:endParaRPr lang="es-ES" altLang="es-MX" sz="1100" b="1" dirty="0">
              <a:solidFill>
                <a:srgbClr val="5EAC00"/>
              </a:solidFill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191734" y="4190891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X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7236296" y="3533335"/>
            <a:ext cx="1656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b="1" dirty="0" smtClean="0">
                <a:solidFill>
                  <a:srgbClr val="5EAC00"/>
                </a:solidFill>
              </a:rPr>
              <a:t>19       07            2017</a:t>
            </a:r>
            <a:endParaRPr lang="es-ES" altLang="es-MX" sz="1000" b="1" dirty="0">
              <a:solidFill>
                <a:srgbClr val="5EAC00"/>
              </a:solidFill>
            </a:endParaRPr>
          </a:p>
        </p:txBody>
      </p:sp>
      <p:sp>
        <p:nvSpPr>
          <p:cNvPr id="17" name="16 Llamada ovalada"/>
          <p:cNvSpPr/>
          <p:nvPr/>
        </p:nvSpPr>
        <p:spPr>
          <a:xfrm>
            <a:off x="7032561" y="1805869"/>
            <a:ext cx="1872170" cy="789474"/>
          </a:xfrm>
          <a:prstGeom prst="accentBorderCallout1">
            <a:avLst>
              <a:gd name="adj1" fmla="val 18750"/>
              <a:gd name="adj2" fmla="val -8333"/>
              <a:gd name="adj3" fmla="val 137069"/>
              <a:gd name="adj4" fmla="val -257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El nivel del encargo: es el que aparece en el recibo o talón de pago.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7020311" y="3171165"/>
            <a:ext cx="2016186" cy="8850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5428070" y="5811274"/>
            <a:ext cx="346441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100" b="1" i="1" dirty="0" smtClean="0"/>
              <a:t>FECHA DE LA TOMA DE POSESIÓN DEL ENCARGO:</a:t>
            </a:r>
          </a:p>
          <a:p>
            <a:r>
              <a:rPr lang="es-MX" sz="1100" b="1" i="1" dirty="0" smtClean="0"/>
              <a:t>Es la fecha en la cual se da de alta en recursos humanos.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 INICIO DEL ENCARGO</a:t>
            </a:r>
          </a:p>
        </p:txBody>
      </p:sp>
    </p:spTree>
    <p:extLst>
      <p:ext uri="{BB962C8B-B14F-4D97-AF65-F5344CB8AC3E}">
        <p14:creationId xmlns:p14="http://schemas.microsoft.com/office/powerpoint/2010/main" val="12918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53518" r="14185" b="14205"/>
          <a:stretch/>
        </p:blipFill>
        <p:spPr bwMode="auto">
          <a:xfrm>
            <a:off x="179512" y="1988840"/>
            <a:ext cx="8784976" cy="225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 INICIO DEL ENCARGO</a:t>
            </a:r>
          </a:p>
        </p:txBody>
      </p:sp>
    </p:spTree>
    <p:extLst>
      <p:ext uri="{BB962C8B-B14F-4D97-AF65-F5344CB8AC3E}">
        <p14:creationId xmlns:p14="http://schemas.microsoft.com/office/powerpoint/2010/main" val="30365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25382" r="15666" b="8439"/>
          <a:stretch/>
        </p:blipFill>
        <p:spPr bwMode="auto">
          <a:xfrm>
            <a:off x="239018" y="959647"/>
            <a:ext cx="8653462" cy="462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5786100"/>
            <a:ext cx="85689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b="1" dirty="0"/>
              <a:t>Remuneración mensual Neta: Se integra por la suma del sueldo u honorarios, compensaciones, </a:t>
            </a:r>
            <a:r>
              <a:rPr lang="es-MX" sz="1400" b="1" dirty="0" smtClean="0"/>
              <a:t>bonos </a:t>
            </a:r>
            <a:r>
              <a:rPr lang="es-MX" sz="1400" b="1" dirty="0"/>
              <a:t>u otras prestaciones, menos los </a:t>
            </a:r>
            <a:r>
              <a:rPr lang="es-MX" sz="1400" b="1" dirty="0" smtClean="0"/>
              <a:t>impuestos correspondientes( ISR y aportaciones por concepto de seguridad social).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INGRESOS</a:t>
            </a:r>
          </a:p>
        </p:txBody>
      </p:sp>
    </p:spTree>
    <p:extLst>
      <p:ext uri="{BB962C8B-B14F-4D97-AF65-F5344CB8AC3E}">
        <p14:creationId xmlns:p14="http://schemas.microsoft.com/office/powerpoint/2010/main" val="18548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t="59635" r="15963" b="10015"/>
          <a:stretch/>
        </p:blipFill>
        <p:spPr bwMode="auto">
          <a:xfrm>
            <a:off x="179512" y="1844824"/>
            <a:ext cx="8712968" cy="215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INGRESOS</a:t>
            </a:r>
          </a:p>
        </p:txBody>
      </p:sp>
    </p:spTree>
    <p:extLst>
      <p:ext uri="{BB962C8B-B14F-4D97-AF65-F5344CB8AC3E}">
        <p14:creationId xmlns:p14="http://schemas.microsoft.com/office/powerpoint/2010/main" val="12175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22205" r="20297" b="9170"/>
          <a:stretch/>
        </p:blipFill>
        <p:spPr bwMode="auto">
          <a:xfrm>
            <a:off x="218225" y="663182"/>
            <a:ext cx="8571804" cy="502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270754" y="1412776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90688" y="1412776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1981" y="5780287"/>
            <a:ext cx="8591903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Este apartado solo aplica en caso de haber causado baja y estar nuevamente incorporado a la Administración Pública, después de transcurridos 60 días naturales, captura los mismos ingresos manifestados en tu declaración de modificación presentada en el mes de mayo.</a:t>
            </a:r>
            <a:endParaRPr lang="es-MX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DEL CARGO ANTERIOR</a:t>
            </a:r>
          </a:p>
        </p:txBody>
      </p:sp>
    </p:spTree>
    <p:extLst>
      <p:ext uri="{BB962C8B-B14F-4D97-AF65-F5344CB8AC3E}">
        <p14:creationId xmlns:p14="http://schemas.microsoft.com/office/powerpoint/2010/main" val="34764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t="65054" r="20386" b="12976"/>
          <a:stretch/>
        </p:blipFill>
        <p:spPr bwMode="auto">
          <a:xfrm>
            <a:off x="179512" y="2204864"/>
            <a:ext cx="8712968" cy="163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INGRESOS DEL CARGO ANTERIOR</a:t>
            </a:r>
          </a:p>
        </p:txBody>
      </p:sp>
    </p:spTree>
    <p:extLst>
      <p:ext uri="{BB962C8B-B14F-4D97-AF65-F5344CB8AC3E}">
        <p14:creationId xmlns:p14="http://schemas.microsoft.com/office/powerpoint/2010/main" val="17131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25433" r="16458" b="27757"/>
          <a:stretch/>
        </p:blipFill>
        <p:spPr bwMode="auto">
          <a:xfrm>
            <a:off x="251520" y="980728"/>
            <a:ext cx="8748464" cy="3424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4788024" y="1334961"/>
            <a:ext cx="2520280" cy="581871"/>
          </a:xfrm>
          <a:prstGeom prst="accentBorderCallout1">
            <a:avLst>
              <a:gd name="adj1" fmla="val 40179"/>
              <a:gd name="adj2" fmla="val 102711"/>
              <a:gd name="adj3" fmla="val 41069"/>
              <a:gd name="adj4" fmla="val 1161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 caso de no contar con bienes Inmuebles marcar la casilla “Ninguno”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8298559" y="1443219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16484" y="4633391"/>
            <a:ext cx="5793574" cy="307777"/>
          </a:xfrm>
          <a:prstGeom prst="accentBorderCallout2">
            <a:avLst>
              <a:gd name="adj1" fmla="val 22876"/>
              <a:gd name="adj2" fmla="val -1538"/>
              <a:gd name="adj3" fmla="val 27003"/>
              <a:gd name="adj4" fmla="val -9433"/>
              <a:gd name="adj5" fmla="val -597234"/>
              <a:gd name="adj6" fmla="val -89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400" b="1" i="1" dirty="0" smtClean="0"/>
              <a:t>NOTA: En la declaración de inicio no aplican las opciones venta y sin cambio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51520" y="5373216"/>
            <a:ext cx="8748464" cy="101566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MX" sz="1200" dirty="0" smtClean="0">
                <a:latin typeface="+mj-lt"/>
              </a:rPr>
              <a:t>Los bienes Inmuebles del Cónyuge se anexan solamente en el </a:t>
            </a:r>
            <a:r>
              <a:rPr lang="es-MX" sz="1200" dirty="0">
                <a:latin typeface="+mj-lt"/>
              </a:rPr>
              <a:t>caso de que el régimen matrimonial sea de Sociedad </a:t>
            </a:r>
            <a:r>
              <a:rPr lang="es-MX" sz="1200" dirty="0" smtClean="0">
                <a:latin typeface="+mj-lt"/>
              </a:rPr>
              <a:t>Conyugal</a:t>
            </a:r>
            <a:r>
              <a:rPr lang="es-MX" sz="1200" dirty="0">
                <a:latin typeface="+mj-lt"/>
              </a:rPr>
              <a:t>.</a:t>
            </a:r>
            <a:endParaRPr lang="es-MX" sz="1200" dirty="0" smtClean="0">
              <a:latin typeface="+mj-lt"/>
            </a:endParaRPr>
          </a:p>
          <a:p>
            <a:pPr algn="just"/>
            <a:r>
              <a:rPr lang="es-MX" sz="1200" dirty="0" smtClean="0">
                <a:latin typeface="+mj-lt"/>
              </a:rPr>
              <a:t>O bien, en </a:t>
            </a:r>
            <a:r>
              <a:rPr lang="es-MX" sz="1200" dirty="0">
                <a:latin typeface="+mj-lt"/>
              </a:rPr>
              <a:t>caso de que el régimen matrimonial sea el de separación de bienes, el servidor publico declarara solo aquellos bienes que hayan sido adquiridos total o parcialmente con ingresos del declarante. </a:t>
            </a:r>
            <a:endParaRPr lang="es-MX" sz="1200" dirty="0" smtClean="0">
              <a:latin typeface="+mj-lt"/>
            </a:endParaRPr>
          </a:p>
          <a:p>
            <a:pPr algn="just"/>
            <a:r>
              <a:rPr lang="es-MX" sz="1200" dirty="0" smtClean="0">
                <a:latin typeface="+mj-lt"/>
              </a:rPr>
              <a:t>Asimismo</a:t>
            </a:r>
            <a:r>
              <a:rPr lang="es-MX" sz="1200" dirty="0">
                <a:latin typeface="+mj-lt"/>
              </a:rPr>
              <a:t>, en su caso, los bienes de la concubina o concubinario y/o dependientes económicos y los que, estando a nombre de otra persona, hayan sido adquiridos total o parcialmente con ingresos del declarante.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BIENES MUEBLES </a:t>
            </a:r>
          </a:p>
        </p:txBody>
      </p:sp>
    </p:spTree>
    <p:extLst>
      <p:ext uri="{BB962C8B-B14F-4D97-AF65-F5344CB8AC3E}">
        <p14:creationId xmlns:p14="http://schemas.microsoft.com/office/powerpoint/2010/main" val="15221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t="40569" r="16383" b="11729"/>
          <a:stretch/>
        </p:blipFill>
        <p:spPr bwMode="auto">
          <a:xfrm>
            <a:off x="251521" y="1635439"/>
            <a:ext cx="8712968" cy="346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BIENES MUEBLES </a:t>
            </a:r>
          </a:p>
        </p:txBody>
      </p:sp>
    </p:spTree>
    <p:extLst>
      <p:ext uri="{BB962C8B-B14F-4D97-AF65-F5344CB8AC3E}">
        <p14:creationId xmlns:p14="http://schemas.microsoft.com/office/powerpoint/2010/main" val="28966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26853" r="15733" b="28264"/>
          <a:stretch/>
        </p:blipFill>
        <p:spPr bwMode="auto">
          <a:xfrm>
            <a:off x="251520" y="1412776"/>
            <a:ext cx="8752115" cy="328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964106"/>
            <a:ext cx="732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Proporcionar los datos de los vehículos que se poseen a la fecha de toma de posesión del cargo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5436096" y="1916832"/>
            <a:ext cx="1872208" cy="792088"/>
          </a:xfrm>
          <a:prstGeom prst="accentBorderCallout1">
            <a:avLst>
              <a:gd name="adj1" fmla="val 20499"/>
              <a:gd name="adj2" fmla="val 105629"/>
              <a:gd name="adj3" fmla="val 44284"/>
              <a:gd name="adj4" fmla="val 1422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 caso de no contar con bienes muebles marcar la casilla “Ninguno”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8185100" y="2174667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02229" y="5039464"/>
            <a:ext cx="8748464" cy="101566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pPr algn="just"/>
            <a:r>
              <a:rPr lang="es-MX" sz="1200" dirty="0" smtClean="0">
                <a:latin typeface="+mj-lt"/>
              </a:rPr>
              <a:t>Los datos referentes al Cónyuge se anexan solamente en el </a:t>
            </a:r>
            <a:r>
              <a:rPr lang="es-MX" sz="1200" dirty="0">
                <a:latin typeface="+mj-lt"/>
              </a:rPr>
              <a:t>caso de que el régimen matrimonial sea de Sociedad </a:t>
            </a:r>
            <a:r>
              <a:rPr lang="es-MX" sz="1200" dirty="0" smtClean="0">
                <a:latin typeface="+mj-lt"/>
              </a:rPr>
              <a:t>Conyugal</a:t>
            </a:r>
            <a:r>
              <a:rPr lang="es-MX" sz="1200" dirty="0">
                <a:latin typeface="+mj-lt"/>
              </a:rPr>
              <a:t>.</a:t>
            </a:r>
            <a:endParaRPr lang="es-MX" sz="1200" dirty="0" smtClean="0">
              <a:latin typeface="+mj-lt"/>
            </a:endParaRPr>
          </a:p>
          <a:p>
            <a:pPr algn="just"/>
            <a:r>
              <a:rPr lang="es-MX" sz="1200" dirty="0" smtClean="0">
                <a:latin typeface="+mj-lt"/>
              </a:rPr>
              <a:t>O bien, en </a:t>
            </a:r>
            <a:r>
              <a:rPr lang="es-MX" sz="1200" dirty="0">
                <a:latin typeface="+mj-lt"/>
              </a:rPr>
              <a:t>caso de que el régimen matrimonial sea el de separación de bienes, el servidor publico declarara solo aquellos bienes que hayan sido adquiridos total o parcialmente con ingresos del declarante. Asimismo, en su caso, los bienes de la concubina o concubinario y/o dependientes económicos y los que, estando a nombre de otra persona, hayan sido adquiridos total o parcialmente con ingresos del declarante.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VEHICULOS </a:t>
            </a:r>
          </a:p>
        </p:txBody>
      </p:sp>
    </p:spTree>
    <p:extLst>
      <p:ext uri="{BB962C8B-B14F-4D97-AF65-F5344CB8AC3E}">
        <p14:creationId xmlns:p14="http://schemas.microsoft.com/office/powerpoint/2010/main" val="36982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t="39820" r="16032" b="11594"/>
          <a:stretch/>
        </p:blipFill>
        <p:spPr bwMode="auto">
          <a:xfrm>
            <a:off x="251520" y="1531050"/>
            <a:ext cx="8692739" cy="355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VEHICULOS </a:t>
            </a:r>
          </a:p>
        </p:txBody>
      </p:sp>
    </p:spTree>
    <p:extLst>
      <p:ext uri="{BB962C8B-B14F-4D97-AF65-F5344CB8AC3E}">
        <p14:creationId xmlns:p14="http://schemas.microsoft.com/office/powerpoint/2010/main" val="18103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Documentación sugerida </a:t>
            </a:r>
            <a:r>
              <a:rPr lang="es-MX" sz="3200" dirty="0" smtClean="0"/>
              <a:t>para poder realizar la declaración patrimonial</a:t>
            </a:r>
            <a:endParaRPr lang="es-MX" sz="32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sz="2400" dirty="0"/>
              <a:t>Constancia de retención de </a:t>
            </a:r>
            <a:r>
              <a:rPr lang="es-MX" sz="2400" dirty="0" smtClean="0"/>
              <a:t>sueldos (en su caso).</a:t>
            </a:r>
          </a:p>
          <a:p>
            <a:r>
              <a:rPr lang="es-MX" sz="2400" dirty="0" smtClean="0"/>
              <a:t>Declaración Anual de Persona Física (en su caso).</a:t>
            </a:r>
          </a:p>
          <a:p>
            <a:r>
              <a:rPr lang="es-MX" sz="2400" dirty="0" smtClean="0"/>
              <a:t>Factura del (o los) vehículo(s).</a:t>
            </a:r>
          </a:p>
          <a:p>
            <a:r>
              <a:rPr lang="es-MX" sz="2400" dirty="0" smtClean="0"/>
              <a:t>Último(s) Estado(s) </a:t>
            </a:r>
            <a:r>
              <a:rPr lang="es-MX" sz="2400" dirty="0" smtClean="0"/>
              <a:t>de Cuenta </a:t>
            </a:r>
            <a:r>
              <a:rPr lang="es-MX" sz="2400" dirty="0" smtClean="0"/>
              <a:t>Bancario(s) </a:t>
            </a:r>
            <a:r>
              <a:rPr lang="es-MX" sz="2400" dirty="0" smtClean="0"/>
              <a:t>(Ahorros, préstamos o cajas cooperativas).</a:t>
            </a:r>
          </a:p>
          <a:p>
            <a:r>
              <a:rPr lang="es-MX" sz="2400" dirty="0"/>
              <a:t>Cédula Catastral</a:t>
            </a:r>
            <a:r>
              <a:rPr lang="es-MX" sz="2400" dirty="0" smtClean="0"/>
              <a:t>.</a:t>
            </a:r>
            <a:endParaRPr lang="es-MX" sz="2400" dirty="0" smtClean="0"/>
          </a:p>
          <a:p>
            <a:r>
              <a:rPr lang="es-MX" sz="2400" dirty="0" smtClean="0"/>
              <a:t>Contratos </a:t>
            </a:r>
            <a:r>
              <a:rPr lang="es-MX" sz="2400" dirty="0" smtClean="0"/>
              <a:t>de inmuebles o escrituras (en su caso).</a:t>
            </a:r>
          </a:p>
          <a:p>
            <a:r>
              <a:rPr lang="es-MX" sz="2400" dirty="0" smtClean="0"/>
              <a:t>Toda </a:t>
            </a:r>
            <a:r>
              <a:rPr lang="es-MX" sz="2400" dirty="0" smtClean="0"/>
              <a:t>aquella información financiera o de bienes muebles o inmuebles relativas a estos.</a:t>
            </a:r>
          </a:p>
          <a:p>
            <a:r>
              <a:rPr lang="es-MX" sz="2400" dirty="0" smtClean="0"/>
              <a:t>En caso de estar casado por bienes mancomunados, es necesaria la información mencionada, del cónyuge.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47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4753" r="16292" b="25605"/>
          <a:stretch/>
        </p:blipFill>
        <p:spPr bwMode="auto">
          <a:xfrm>
            <a:off x="323528" y="1700808"/>
            <a:ext cx="8680863" cy="363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1113" y="1028167"/>
            <a:ext cx="7785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Se debe proporcionar los datos de los vehículos que se poseen a la fecha de toma de posesión del cargo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5652120" y="1510950"/>
            <a:ext cx="1872208" cy="792088"/>
          </a:xfrm>
          <a:prstGeom prst="accentBorderCallout1">
            <a:avLst>
              <a:gd name="adj1" fmla="val 25747"/>
              <a:gd name="adj2" fmla="val 106369"/>
              <a:gd name="adj3" fmla="val 82765"/>
              <a:gd name="adj4" fmla="val 1562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 caso de no contar con bienes muebles marcar la casilla “Ninguno”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8384422" y="2174667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51520" y="5642664"/>
            <a:ext cx="8748464" cy="73866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pPr algn="just"/>
            <a:r>
              <a:rPr lang="es-MX" sz="1050" dirty="0" smtClean="0">
                <a:latin typeface="+mj-lt"/>
              </a:rPr>
              <a:t>Los bienes muebles del Cónyuge se anexan solamente en el </a:t>
            </a:r>
            <a:r>
              <a:rPr lang="es-MX" sz="1050" dirty="0">
                <a:latin typeface="+mj-lt"/>
              </a:rPr>
              <a:t>caso de que el régimen matrimonial sea de Sociedad </a:t>
            </a:r>
            <a:r>
              <a:rPr lang="es-MX" sz="1050" dirty="0" smtClean="0">
                <a:latin typeface="+mj-lt"/>
              </a:rPr>
              <a:t>Conyugal</a:t>
            </a:r>
            <a:r>
              <a:rPr lang="es-MX" sz="1050" dirty="0">
                <a:latin typeface="+mj-lt"/>
              </a:rPr>
              <a:t>.</a:t>
            </a:r>
            <a:endParaRPr lang="es-MX" sz="1050" dirty="0" smtClean="0">
              <a:latin typeface="+mj-lt"/>
            </a:endParaRPr>
          </a:p>
          <a:p>
            <a:pPr algn="just"/>
            <a:r>
              <a:rPr lang="es-MX" sz="1050" dirty="0" smtClean="0">
                <a:latin typeface="+mj-lt"/>
              </a:rPr>
              <a:t>O bien, en </a:t>
            </a:r>
            <a:r>
              <a:rPr lang="es-MX" sz="1050" dirty="0">
                <a:latin typeface="+mj-lt"/>
              </a:rPr>
              <a:t>caso de que el régimen matrimonial sea el de separación de bienes, el servidor publico declarara solo aquellos bienes que hayan sido adquiridos total o parcialmente con ingresos del declarante. Asimismo, en su caso, los bienes de la concubina o concubinario y/o dependientes económicos y los que, estando a nombre de otra persona, hayan sido adquiridos total o parcialmente con ingresos del declarante.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BIENES MUEBLES</a:t>
            </a:r>
          </a:p>
        </p:txBody>
      </p:sp>
    </p:spTree>
    <p:extLst>
      <p:ext uri="{BB962C8B-B14F-4D97-AF65-F5344CB8AC3E}">
        <p14:creationId xmlns:p14="http://schemas.microsoft.com/office/powerpoint/2010/main" val="13099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42406" r="16454" b="10531"/>
          <a:stretch/>
        </p:blipFill>
        <p:spPr bwMode="auto">
          <a:xfrm>
            <a:off x="323528" y="1772816"/>
            <a:ext cx="8649681" cy="344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BIENES MUEBLES</a:t>
            </a:r>
          </a:p>
        </p:txBody>
      </p:sp>
    </p:spTree>
    <p:extLst>
      <p:ext uri="{BB962C8B-B14F-4D97-AF65-F5344CB8AC3E}">
        <p14:creationId xmlns:p14="http://schemas.microsoft.com/office/powerpoint/2010/main" val="24520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t="26141" r="16150" b="29331"/>
          <a:stretch/>
        </p:blipFill>
        <p:spPr bwMode="auto">
          <a:xfrm>
            <a:off x="323528" y="2060848"/>
            <a:ext cx="8686819" cy="325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4151" y="1153583"/>
            <a:ext cx="7941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Se debe proporcionar los datos de las cuentas que se poseen a la fecha de toma de posesión del cargo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5269858" y="1841454"/>
            <a:ext cx="2520280" cy="792088"/>
          </a:xfrm>
          <a:prstGeom prst="accentBorderCallout1">
            <a:avLst>
              <a:gd name="adj1" fmla="val 20499"/>
              <a:gd name="adj2" fmla="val 103261"/>
              <a:gd name="adj3" fmla="val 72270"/>
              <a:gd name="adj4" fmla="val 1326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 caso de no contar con cuentas  bancarias marcar la casilla “Ninguno”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8566443" y="2420888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51520" y="5553090"/>
            <a:ext cx="8748464" cy="25391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MX" sz="1050" dirty="0" smtClean="0">
                <a:latin typeface="+mj-lt"/>
              </a:rPr>
              <a:t>Los datos referentes al Cónyuge se anexan solamente en el </a:t>
            </a:r>
            <a:r>
              <a:rPr lang="es-MX" sz="1050" dirty="0">
                <a:latin typeface="+mj-lt"/>
              </a:rPr>
              <a:t>caso de que el régimen matrimonial sea de Sociedad </a:t>
            </a:r>
            <a:r>
              <a:rPr lang="es-MX" sz="1050" dirty="0" smtClean="0">
                <a:latin typeface="+mj-lt"/>
              </a:rPr>
              <a:t>Conyugal.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93328" y="159023"/>
            <a:ext cx="692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INVERSIONES, CUENTAS BANCARIAS Y OTRO TIPO DE VALORES</a:t>
            </a:r>
          </a:p>
        </p:txBody>
      </p:sp>
    </p:spTree>
    <p:extLst>
      <p:ext uri="{BB962C8B-B14F-4D97-AF65-F5344CB8AC3E}">
        <p14:creationId xmlns:p14="http://schemas.microsoft.com/office/powerpoint/2010/main" val="22975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39080" r="16143" b="12203"/>
          <a:stretch/>
        </p:blipFill>
        <p:spPr bwMode="auto">
          <a:xfrm>
            <a:off x="251520" y="1628800"/>
            <a:ext cx="8686063" cy="356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893328" y="159023"/>
            <a:ext cx="692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DE INVERSIONES, CUENTAS BANCARIAS Y OTRO TIPO DE VALORES</a:t>
            </a:r>
          </a:p>
        </p:txBody>
      </p:sp>
    </p:spTree>
    <p:extLst>
      <p:ext uri="{BB962C8B-B14F-4D97-AF65-F5344CB8AC3E}">
        <p14:creationId xmlns:p14="http://schemas.microsoft.com/office/powerpoint/2010/main" val="528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t="27986" r="15117" b="24758"/>
          <a:stretch/>
        </p:blipFill>
        <p:spPr bwMode="auto">
          <a:xfrm>
            <a:off x="193029" y="2060369"/>
            <a:ext cx="8771459" cy="345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3029" y="1186400"/>
            <a:ext cx="7495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debe proporcionar los </a:t>
            </a:r>
            <a:r>
              <a:rPr lang="es-MX" sz="1400" b="1" dirty="0" smtClean="0"/>
              <a:t>datos</a:t>
            </a:r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adeudos que posee a la fecha de toma de posesión del cargo</a:t>
            </a:r>
          </a:p>
        </p:txBody>
      </p:sp>
      <p:sp>
        <p:nvSpPr>
          <p:cNvPr id="4" name="3 Llamada ovalada"/>
          <p:cNvSpPr/>
          <p:nvPr/>
        </p:nvSpPr>
        <p:spPr>
          <a:xfrm>
            <a:off x="5356900" y="2061327"/>
            <a:ext cx="2331363" cy="719601"/>
          </a:xfrm>
          <a:prstGeom prst="accentBorderCallout1">
            <a:avLst>
              <a:gd name="adj1" fmla="val 11049"/>
              <a:gd name="adj2" fmla="val 103984"/>
              <a:gd name="adj3" fmla="val 52815"/>
              <a:gd name="adj4" fmla="val 1345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 caso de no contar con adeudos marcar la casilla “Ninguno”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8532440" y="2534707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51520" y="5839380"/>
            <a:ext cx="8748464" cy="25391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MX" sz="1050" dirty="0" smtClean="0">
                <a:latin typeface="+mj-lt"/>
              </a:rPr>
              <a:t>Los datos referentes al Cónyuge se anexan solamente en el </a:t>
            </a:r>
            <a:r>
              <a:rPr lang="es-MX" sz="1050" dirty="0">
                <a:latin typeface="+mj-lt"/>
              </a:rPr>
              <a:t>caso de que el régimen matrimonial sea de Sociedad </a:t>
            </a:r>
            <a:r>
              <a:rPr lang="es-MX" sz="1050" dirty="0" smtClean="0">
                <a:latin typeface="+mj-lt"/>
              </a:rPr>
              <a:t>Conyugal.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ADEUDOS</a:t>
            </a:r>
          </a:p>
        </p:txBody>
      </p:sp>
    </p:spTree>
    <p:extLst>
      <p:ext uri="{BB962C8B-B14F-4D97-AF65-F5344CB8AC3E}">
        <p14:creationId xmlns:p14="http://schemas.microsoft.com/office/powerpoint/2010/main" val="2190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47957" r="15569" b="10794"/>
          <a:stretch/>
        </p:blipFill>
        <p:spPr bwMode="auto">
          <a:xfrm>
            <a:off x="257698" y="1851684"/>
            <a:ext cx="8706790" cy="301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ADEUDOS</a:t>
            </a:r>
          </a:p>
        </p:txBody>
      </p:sp>
    </p:spTree>
    <p:extLst>
      <p:ext uri="{BB962C8B-B14F-4D97-AF65-F5344CB8AC3E}">
        <p14:creationId xmlns:p14="http://schemas.microsoft.com/office/powerpoint/2010/main" val="13285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22775" r="16754" b="32846"/>
          <a:stretch/>
        </p:blipFill>
        <p:spPr bwMode="auto">
          <a:xfrm>
            <a:off x="272376" y="2270843"/>
            <a:ext cx="8620104" cy="324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1542" y="5704571"/>
            <a:ext cx="8598929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Este apartado, deberá ser llenado de manera obligatoria por todos los servidores públicos obligados a presentar declaración de situación patrimonial. debe actualizarse anualmente o en cualquier momento en que un servidor publico considere que pudiera ocurrir un posible conflicto de interés en su responsabilidad.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8244408" y="2376590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5944" y="1003168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Este apartado, el declarante deberá </a:t>
            </a:r>
            <a:r>
              <a:rPr lang="es-MX" sz="1400" b="1" dirty="0" err="1" smtClean="0"/>
              <a:t>requisitarlo</a:t>
            </a:r>
            <a:r>
              <a:rPr lang="es-MX" sz="1400" b="1" dirty="0" smtClean="0"/>
              <a:t> conforme al puesto, cargo, comisión, actividades o poderes que el declarante, su cónyuge, concubina o concubinario y/o dependientes económicos, desempeñen en órganos directivos o de gobierno en organizaciones confines de lucro (empresas), o bien, en asociaciones, sociedades, consejos, actividades filantrópicas o de consultoría donde el declarante puede o no recibir remuneración por esta participación.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CONFLICTO DE INTERÉS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4970045" y="1874799"/>
            <a:ext cx="2520280" cy="792088"/>
          </a:xfrm>
          <a:prstGeom prst="accentBorderCallout1">
            <a:avLst>
              <a:gd name="adj1" fmla="val 25747"/>
              <a:gd name="adj2" fmla="val 102161"/>
              <a:gd name="adj3" fmla="val 61776"/>
              <a:gd name="adj4" fmla="val 1309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 caso de no encontrarse en uno de los supuestos marcar la casilla “Ninguno”</a:t>
            </a:r>
            <a:endParaRPr lang="es-MX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39972" r="16790" b="13909"/>
          <a:stretch/>
        </p:blipFill>
        <p:spPr bwMode="auto">
          <a:xfrm>
            <a:off x="179512" y="1628800"/>
            <a:ext cx="8633362" cy="337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2411760" y="4005064"/>
            <a:ext cx="4828335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Se deberá especificar aquella información complementaria que considere necesaria para evitar dudas o confusiones sobre la declaración de posible conflicto de interés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CONFLICTO DE INTERÉS</a:t>
            </a:r>
          </a:p>
        </p:txBody>
      </p:sp>
    </p:spTree>
    <p:extLst>
      <p:ext uri="{BB962C8B-B14F-4D97-AF65-F5344CB8AC3E}">
        <p14:creationId xmlns:p14="http://schemas.microsoft.com/office/powerpoint/2010/main" val="15080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t="22014" r="18350" b="41309"/>
          <a:stretch/>
        </p:blipFill>
        <p:spPr bwMode="auto">
          <a:xfrm>
            <a:off x="467544" y="2474235"/>
            <a:ext cx="8258551" cy="268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7441" y="5714672"/>
            <a:ext cx="842493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Este apartado, deberá ser llenado de manera obligatoria por todos los servidores públicos obligados a presentar declaración de situación patrimonial. debe actualizarse anualmente o en cualquier momento en que un servidor publico considere que pudiera ocurrir un posible conflicto de interés en su responsabilidad.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4096760" y="1999621"/>
            <a:ext cx="2520280" cy="792088"/>
          </a:xfrm>
          <a:prstGeom prst="accentBorderCallout1">
            <a:avLst>
              <a:gd name="adj1" fmla="val 23997"/>
              <a:gd name="adj2" fmla="val 104910"/>
              <a:gd name="adj3" fmla="val 68772"/>
              <a:gd name="adj4" fmla="val 1452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 caso de no encontrarse en uno de los supuestos marcar la casilla “Ninguno”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7740352" y="2602654"/>
            <a:ext cx="3640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12474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Esta sección se refiere a participaciones económicas o financieras, así como aquellos convenios, contratos, compromisos o acuerdos con un valor económico presente o futuro que el declarante, su cónyuge, concubina o concubinario y/o dependientes económicos, tengan con personas físicas o morales y que podrían ser percibidos o susceptibles de un conflicto de interés.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CONFLICTO DE INTERÉS</a:t>
            </a:r>
          </a:p>
        </p:txBody>
      </p:sp>
    </p:spTree>
    <p:extLst>
      <p:ext uri="{BB962C8B-B14F-4D97-AF65-F5344CB8AC3E}">
        <p14:creationId xmlns:p14="http://schemas.microsoft.com/office/powerpoint/2010/main" val="9836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57891" r="18263" b="8775"/>
          <a:stretch/>
        </p:blipFill>
        <p:spPr bwMode="auto">
          <a:xfrm>
            <a:off x="179512" y="1988840"/>
            <a:ext cx="877979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CONFLICTO DE INTERÉS</a:t>
            </a:r>
          </a:p>
        </p:txBody>
      </p:sp>
    </p:spTree>
    <p:extLst>
      <p:ext uri="{BB962C8B-B14F-4D97-AF65-F5344CB8AC3E}">
        <p14:creationId xmlns:p14="http://schemas.microsoft.com/office/powerpoint/2010/main" val="42751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00192" y="1402208"/>
            <a:ext cx="288032" cy="184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6300193" y="134123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</a:rPr>
              <a:t>2016</a:t>
            </a:r>
            <a:endParaRPr lang="es-MX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00192" y="1834256"/>
            <a:ext cx="468053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t="23038" r="15021" b="10268"/>
          <a:stretch/>
        </p:blipFill>
        <p:spPr bwMode="auto">
          <a:xfrm>
            <a:off x="340624" y="947876"/>
            <a:ext cx="8441198" cy="455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4572000" y="3202408"/>
            <a:ext cx="15149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100" dirty="0" smtClean="0">
                <a:solidFill>
                  <a:schemeClr val="tx1"/>
                </a:solidFill>
              </a:rPr>
              <a:t>20    07       2017</a:t>
            </a:r>
            <a:endParaRPr lang="es-ES" altLang="es-MX" sz="1100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11560" y="4380958"/>
            <a:ext cx="53285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100" b="1" dirty="0" smtClean="0">
                <a:solidFill>
                  <a:schemeClr val="tx1"/>
                </a:solidFill>
              </a:rPr>
              <a:t>CECILIA                                   BARRAGAN                             TREJO</a:t>
            </a:r>
            <a:endParaRPr lang="es-ES" altLang="es-MX" sz="1100" b="1" dirty="0">
              <a:solidFill>
                <a:schemeClr val="tx1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6084168" y="2831800"/>
            <a:ext cx="1872208" cy="837674"/>
          </a:xfrm>
          <a:prstGeom prst="wedgeEllipseCallout">
            <a:avLst>
              <a:gd name="adj1" fmla="val -63859"/>
              <a:gd name="adj2" fmla="val 107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La fecha en la cual se recibe la declaración en las oficinas de la SCG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3" name="2 Llamada ovalada"/>
          <p:cNvSpPr/>
          <p:nvPr/>
        </p:nvSpPr>
        <p:spPr>
          <a:xfrm>
            <a:off x="80876" y="3175986"/>
            <a:ext cx="1538796" cy="962526"/>
          </a:xfrm>
          <a:prstGeom prst="wedgeEllipseCallout">
            <a:avLst>
              <a:gd name="adj1" fmla="val 46677"/>
              <a:gd name="adj2" fmla="val 871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Nombre completo del Servidor Público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1204720" y="3130400"/>
            <a:ext cx="2503184" cy="1124744"/>
          </a:xfrm>
          <a:prstGeom prst="wedgeEllipseCallout">
            <a:avLst>
              <a:gd name="adj1" fmla="val -14669"/>
              <a:gd name="adj2" fmla="val 1042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Escriba su Clave Única de Registro de Población a 18 posiciones, como fue emitida por la Secretaría de Gobernación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763960" y="4957022"/>
            <a:ext cx="3664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100" b="1" dirty="0">
                <a:solidFill>
                  <a:schemeClr val="tx1"/>
                </a:solidFill>
              </a:rPr>
              <a:t>B</a:t>
            </a:r>
            <a:r>
              <a:rPr lang="es-ES" altLang="es-MX" sz="1100" b="1" dirty="0" smtClean="0">
                <a:solidFill>
                  <a:schemeClr val="tx1"/>
                </a:solidFill>
              </a:rPr>
              <a:t>   A   T  </a:t>
            </a:r>
            <a:r>
              <a:rPr lang="es-ES" altLang="es-MX" sz="1100" b="1" dirty="0">
                <a:solidFill>
                  <a:schemeClr val="tx1"/>
                </a:solidFill>
              </a:rPr>
              <a:t>C</a:t>
            </a:r>
            <a:r>
              <a:rPr lang="es-ES" altLang="es-MX" sz="1100" b="1" dirty="0" smtClean="0">
                <a:solidFill>
                  <a:schemeClr val="tx1"/>
                </a:solidFill>
              </a:rPr>
              <a:t>   8  4   1    1   2   1    M  Y  N   R   </a:t>
            </a:r>
            <a:r>
              <a:rPr lang="es-ES" altLang="es-MX" sz="1100" b="1" dirty="0" err="1" smtClean="0">
                <a:solidFill>
                  <a:schemeClr val="tx1"/>
                </a:solidFill>
              </a:rPr>
              <a:t>R</a:t>
            </a:r>
            <a:r>
              <a:rPr lang="es-ES" altLang="es-MX" sz="1100" b="1" dirty="0" smtClean="0">
                <a:solidFill>
                  <a:schemeClr val="tx1"/>
                </a:solidFill>
              </a:rPr>
              <a:t>  C   0   9</a:t>
            </a:r>
            <a:endParaRPr lang="es-ES" altLang="es-MX" sz="1100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5228456" y="4930600"/>
            <a:ext cx="27279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100" b="1" dirty="0">
                <a:solidFill>
                  <a:schemeClr val="tx1"/>
                </a:solidFill>
              </a:rPr>
              <a:t>B</a:t>
            </a:r>
            <a:r>
              <a:rPr lang="es-ES" altLang="es-MX" sz="1100" b="1" dirty="0" smtClean="0">
                <a:solidFill>
                  <a:schemeClr val="tx1"/>
                </a:solidFill>
              </a:rPr>
              <a:t>   A   T  </a:t>
            </a:r>
            <a:r>
              <a:rPr lang="es-ES" altLang="es-MX" sz="1100" b="1" dirty="0">
                <a:solidFill>
                  <a:schemeClr val="tx1"/>
                </a:solidFill>
              </a:rPr>
              <a:t>C</a:t>
            </a:r>
            <a:r>
              <a:rPr lang="es-ES" altLang="es-MX" sz="1100" b="1" dirty="0" smtClean="0">
                <a:solidFill>
                  <a:schemeClr val="tx1"/>
                </a:solidFill>
              </a:rPr>
              <a:t>   8  4   1    1   2   1    0   0   8</a:t>
            </a:r>
            <a:endParaRPr lang="es-ES" altLang="es-MX" sz="1100" b="1" dirty="0">
              <a:solidFill>
                <a:schemeClr val="tx1"/>
              </a:solidFill>
            </a:endParaRPr>
          </a:p>
        </p:txBody>
      </p:sp>
      <p:sp>
        <p:nvSpPr>
          <p:cNvPr id="14" name="13 Llamada ovalada"/>
          <p:cNvSpPr/>
          <p:nvPr/>
        </p:nvSpPr>
        <p:spPr>
          <a:xfrm>
            <a:off x="6534218" y="3084814"/>
            <a:ext cx="2503184" cy="1344633"/>
          </a:xfrm>
          <a:prstGeom prst="wedgeEllipseCallout">
            <a:avLst>
              <a:gd name="adj1" fmla="val -34358"/>
              <a:gd name="adj2" fmla="val 678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Escriba su Registro Federal de Contribuyentes , como fue emitida por el Servicio de Administración Tributaria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2595972" y="5300538"/>
            <a:ext cx="2088232" cy="885964"/>
          </a:xfrm>
          <a:prstGeom prst="wedgeEllipseCallout">
            <a:avLst>
              <a:gd name="adj1" fmla="val -61918"/>
              <a:gd name="adj2" fmla="val -460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Escribir la dirección de correo electrónico al cual  se podría enviar notificaciones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5" name="14 Llamada ovalada"/>
          <p:cNvSpPr/>
          <p:nvPr/>
        </p:nvSpPr>
        <p:spPr>
          <a:xfrm>
            <a:off x="5516578" y="5567372"/>
            <a:ext cx="3246262" cy="885964"/>
          </a:xfrm>
          <a:prstGeom prst="wedgeEllipseCallout">
            <a:avLst>
              <a:gd name="adj1" fmla="val -28832"/>
              <a:gd name="adj2" fmla="val -704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Escribir la dirección de correo electrónico alterno, al cual  se podría enviar notificaciones en caso que la primera no pueda recibirlos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GENERALES</a:t>
            </a:r>
          </a:p>
        </p:txBody>
      </p:sp>
    </p:spTree>
    <p:extLst>
      <p:ext uri="{BB962C8B-B14F-4D97-AF65-F5344CB8AC3E}">
        <p14:creationId xmlns:p14="http://schemas.microsoft.com/office/powerpoint/2010/main" val="317874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12" grpId="0"/>
      <p:bldP spid="13" grpId="0"/>
      <p:bldP spid="14" grpId="0" animBg="1"/>
      <p:bldP spid="14" grpId="1" animBg="1"/>
      <p:bldP spid="8" grpId="0" animBg="1"/>
      <p:bldP spid="8" grpId="1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22166" r="23151" b="8631"/>
          <a:stretch/>
        </p:blipFill>
        <p:spPr bwMode="auto">
          <a:xfrm>
            <a:off x="899592" y="836712"/>
            <a:ext cx="7560840" cy="53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APARTADO OBSERVACIONES Y ACLARACIONES</a:t>
            </a:r>
          </a:p>
        </p:txBody>
      </p:sp>
    </p:spTree>
    <p:extLst>
      <p:ext uri="{BB962C8B-B14F-4D97-AF65-F5344CB8AC3E}">
        <p14:creationId xmlns:p14="http://schemas.microsoft.com/office/powerpoint/2010/main" val="15815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22349" r="20885" b="8653"/>
          <a:stretch/>
        </p:blipFill>
        <p:spPr bwMode="auto">
          <a:xfrm>
            <a:off x="827584" y="908720"/>
            <a:ext cx="7822687" cy="526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ACUSE DE RECIBO</a:t>
            </a:r>
          </a:p>
        </p:txBody>
      </p:sp>
    </p:spTree>
    <p:extLst>
      <p:ext uri="{BB962C8B-B14F-4D97-AF65-F5344CB8AC3E}">
        <p14:creationId xmlns:p14="http://schemas.microsoft.com/office/powerpoint/2010/main" val="32480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t="54583" r="15003" b="8996"/>
          <a:stretch/>
        </p:blipFill>
        <p:spPr bwMode="auto">
          <a:xfrm>
            <a:off x="190164" y="1662037"/>
            <a:ext cx="8699760" cy="255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83568" y="4149080"/>
            <a:ext cx="7920880" cy="230832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pPr algn="just"/>
            <a:r>
              <a:rPr lang="es-MX" sz="1600" dirty="0">
                <a:latin typeface="+mj-lt"/>
              </a:rPr>
              <a:t>En caso de que el régimen matrimonial sea el de separación de bienes, el servidor publico declarara solo aquellos bienes que hayan sido adquiridos total o parcialmente con ingresos del declarante. Asimismo, en su caso, los bienes de la concubina o concubinario y/o dependientes económicos y los que, estando a nombre de otra persona, hayan sido adquiridos total o parcialmente con ingresos del declarante</a:t>
            </a:r>
            <a:r>
              <a:rPr lang="es-MX" sz="1600" dirty="0" smtClean="0">
                <a:latin typeface="+mj-lt"/>
              </a:rPr>
              <a:t>.</a:t>
            </a:r>
          </a:p>
          <a:p>
            <a:pPr algn="just"/>
            <a:endParaRPr lang="es-MX" sz="1600" dirty="0">
              <a:latin typeface="+mj-lt"/>
            </a:endParaRPr>
          </a:p>
          <a:p>
            <a:pPr algn="just"/>
            <a:r>
              <a:rPr lang="es-MX" sz="1600" dirty="0">
                <a:latin typeface="+mj-lt"/>
              </a:rPr>
              <a:t>En caso de que el régimen matrimonial sea de Sociedad Conyugal, el servidor publico deberá declarar los bienes del cónyuge.</a:t>
            </a:r>
          </a:p>
          <a:p>
            <a:pPr algn="just"/>
            <a:endParaRPr lang="es-MX" sz="1600" dirty="0">
              <a:latin typeface="+mj-lt"/>
            </a:endParaRPr>
          </a:p>
        </p:txBody>
      </p:sp>
      <p:sp>
        <p:nvSpPr>
          <p:cNvPr id="13" name="12 Llamada ovalada"/>
          <p:cNvSpPr/>
          <p:nvPr/>
        </p:nvSpPr>
        <p:spPr>
          <a:xfrm>
            <a:off x="1893328" y="778436"/>
            <a:ext cx="1712849" cy="725853"/>
          </a:xfrm>
          <a:prstGeom prst="accentBorderCallout1">
            <a:avLst>
              <a:gd name="adj1" fmla="val 18750"/>
              <a:gd name="adj2" fmla="val -8333"/>
              <a:gd name="adj3" fmla="val 139222"/>
              <a:gd name="adj4" fmla="val -650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Seleccionar del catalogo el estado  civil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4" name="13 Llamada ovalada"/>
          <p:cNvSpPr/>
          <p:nvPr/>
        </p:nvSpPr>
        <p:spPr>
          <a:xfrm>
            <a:off x="5652120" y="714043"/>
            <a:ext cx="2440712" cy="792088"/>
          </a:xfrm>
          <a:prstGeom prst="accentBorderCallout1">
            <a:avLst>
              <a:gd name="adj1" fmla="val 18750"/>
              <a:gd name="adj2" fmla="val -8333"/>
              <a:gd name="adj3" fmla="val 114249"/>
              <a:gd name="adj4" fmla="val -735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En caso de seleccionar “Casado” se deberá especificar el régimen matrimonial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GENERALES</a:t>
            </a:r>
          </a:p>
        </p:txBody>
      </p:sp>
    </p:spTree>
    <p:extLst>
      <p:ext uri="{BB962C8B-B14F-4D97-AF65-F5344CB8AC3E}">
        <p14:creationId xmlns:p14="http://schemas.microsoft.com/office/powerpoint/2010/main" val="343543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3382" r="14901" b="16942"/>
          <a:stretch/>
        </p:blipFill>
        <p:spPr bwMode="auto">
          <a:xfrm>
            <a:off x="323528" y="908720"/>
            <a:ext cx="8671037" cy="416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CURRICULARES</a:t>
            </a:r>
          </a:p>
        </p:txBody>
      </p:sp>
    </p:spTree>
    <p:extLst>
      <p:ext uri="{BB962C8B-B14F-4D97-AF65-F5344CB8AC3E}">
        <p14:creationId xmlns:p14="http://schemas.microsoft.com/office/powerpoint/2010/main" val="24172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44670" r="14926" b="9504"/>
          <a:stretch/>
        </p:blipFill>
        <p:spPr bwMode="auto">
          <a:xfrm>
            <a:off x="251520" y="1484784"/>
            <a:ext cx="8691846" cy="322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CURRICULARES</a:t>
            </a:r>
          </a:p>
        </p:txBody>
      </p:sp>
      <p:sp>
        <p:nvSpPr>
          <p:cNvPr id="5" name="10 CuadroTexto"/>
          <p:cNvSpPr txBox="1">
            <a:spLocks noChangeArrowheads="1"/>
          </p:cNvSpPr>
          <p:nvPr/>
        </p:nvSpPr>
        <p:spPr bwMode="auto">
          <a:xfrm>
            <a:off x="251520" y="4967955"/>
            <a:ext cx="8568952" cy="58477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pPr algn="just"/>
            <a:r>
              <a:rPr lang="es-MX" sz="1600" b="1" i="1" dirty="0" smtClean="0">
                <a:latin typeface="+mj-lt"/>
              </a:rPr>
              <a:t>NOTA: Solo en caso de haber estudiado mas de una carrera, licenciatura doctorado o posgrado</a:t>
            </a:r>
            <a:endParaRPr lang="es-MX" sz="1600" b="1" i="1" dirty="0">
              <a:latin typeface="+mj-lt"/>
            </a:endParaRPr>
          </a:p>
          <a:p>
            <a:pPr algn="just"/>
            <a:endParaRPr lang="es-MX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23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24132" r="14010" b="14437"/>
          <a:stretch/>
        </p:blipFill>
        <p:spPr bwMode="auto">
          <a:xfrm>
            <a:off x="388487" y="1124745"/>
            <a:ext cx="846511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395536" y="5589240"/>
            <a:ext cx="8424936" cy="834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b="1" i="1" dirty="0" smtClean="0">
                <a:solidFill>
                  <a:schemeClr val="tx1"/>
                </a:solidFill>
              </a:rPr>
              <a:t>NOTA: Se deberá proporcionar la información correspondiente a los 3 últimos empleos, empezando por el mas reciente y sin contar el actual.</a:t>
            </a:r>
            <a:endParaRPr lang="es-MX" sz="1400" b="1" i="1" dirty="0">
              <a:solidFill>
                <a:schemeClr val="tx1"/>
              </a:solidFill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5004048" y="620688"/>
            <a:ext cx="1944216" cy="864096"/>
          </a:xfrm>
          <a:prstGeom prst="accentBorderCallout1">
            <a:avLst>
              <a:gd name="adj1" fmla="val 18750"/>
              <a:gd name="adj2" fmla="val 105683"/>
              <a:gd name="adj3" fmla="val 92243"/>
              <a:gd name="adj4" fmla="val 1676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Si no se cuenta con experiencia laboral, marcar con una “X” la casilla “Ninguno”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8220677" y="1391362"/>
            <a:ext cx="3243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93328" y="159023"/>
            <a:ext cx="69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LABORAL</a:t>
            </a:r>
          </a:p>
        </p:txBody>
      </p:sp>
    </p:spTree>
    <p:extLst>
      <p:ext uri="{BB962C8B-B14F-4D97-AF65-F5344CB8AC3E}">
        <p14:creationId xmlns:p14="http://schemas.microsoft.com/office/powerpoint/2010/main" val="39717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29948" r="14832" b="25725"/>
          <a:stretch/>
        </p:blipFill>
        <p:spPr bwMode="auto">
          <a:xfrm>
            <a:off x="278355" y="2004526"/>
            <a:ext cx="8686133" cy="314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8521318" y="2418401"/>
            <a:ext cx="3243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1pPr>
            <a:lvl2pPr marL="742950" indent="-28575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2pPr>
            <a:lvl3pPr marL="11430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3pPr>
            <a:lvl4pPr marL="16002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4pPr>
            <a:lvl5pPr marL="2057400" indent="-228600"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MS PGothic" pitchFamily="34" charset="-128"/>
                <a:sym typeface="Helvetica Light"/>
              </a:defRPr>
            </a:lvl9pPr>
          </a:lstStyle>
          <a:p>
            <a:r>
              <a:rPr lang="es-ES" altLang="es-MX" sz="1000" dirty="0" smtClean="0">
                <a:solidFill>
                  <a:schemeClr val="tx1"/>
                </a:solidFill>
              </a:rPr>
              <a:t>x</a:t>
            </a:r>
            <a:endParaRPr lang="es-ES" altLang="es-MX" sz="1000" dirty="0">
              <a:solidFill>
                <a:schemeClr val="tx1"/>
              </a:solidFill>
            </a:endParaRPr>
          </a:p>
        </p:txBody>
      </p:sp>
      <p:sp>
        <p:nvSpPr>
          <p:cNvPr id="3" name="2 Llamada ovalada"/>
          <p:cNvSpPr/>
          <p:nvPr/>
        </p:nvSpPr>
        <p:spPr>
          <a:xfrm>
            <a:off x="4175170" y="1036148"/>
            <a:ext cx="3129923" cy="720080"/>
          </a:xfrm>
          <a:prstGeom prst="accentBorderCallout1">
            <a:avLst>
              <a:gd name="adj1" fmla="val 11054"/>
              <a:gd name="adj2" fmla="val 103657"/>
              <a:gd name="adj3" fmla="val 195233"/>
              <a:gd name="adj4" fmla="val 1427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Si no se tiene cónyuge, concubina o concubinario, y/o dependiente(s) económico(s), marcar la casilla “Ninguno”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2637" y="5459158"/>
            <a:ext cx="86954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/>
              <a:t>Se considera dependiente económico a aquellas personas, familiares o no, cuya manutención depende principalmente de los ingresos del declarante.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93328" y="159023"/>
            <a:ext cx="692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DEL CÓNYUGE, CONCUBINA O CONCUBINARIO</a:t>
            </a:r>
          </a:p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Y/O DEPENDIENTES ECONÓMICOS</a:t>
            </a:r>
          </a:p>
        </p:txBody>
      </p:sp>
    </p:spTree>
    <p:extLst>
      <p:ext uri="{BB962C8B-B14F-4D97-AF65-F5344CB8AC3E}">
        <p14:creationId xmlns:p14="http://schemas.microsoft.com/office/powerpoint/2010/main" val="10267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41097" r="14663" b="14621"/>
          <a:stretch/>
        </p:blipFill>
        <p:spPr bwMode="auto">
          <a:xfrm>
            <a:off x="179512" y="1772816"/>
            <a:ext cx="881984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3328" y="159023"/>
            <a:ext cx="692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DEL CÓNYUGE, CONCUBINA O CONCUBINARIO</a:t>
            </a:r>
          </a:p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Y/O DEPENDIENTES ECONÓMICOS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5708" y="5128736"/>
            <a:ext cx="86954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/>
              <a:t>NOTA: Este apartado solo se llena en caso de que alguno de los dependientes económicos se haya desempeñado en la administración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7038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1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1547</Words>
  <Application>Microsoft Office PowerPoint</Application>
  <PresentationFormat>Presentación en pantalla (4:3)</PresentationFormat>
  <Paragraphs>118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MS PGothic</vt:lpstr>
      <vt:lpstr>Arial</vt:lpstr>
      <vt:lpstr>Calibri</vt:lpstr>
      <vt:lpstr>Helvetica Light</vt:lpstr>
      <vt:lpstr>Tema de Office</vt:lpstr>
      <vt:lpstr>Dirección de Asuntos Jurídicos y Situación Patrimonial del Sector Estatal y Paraestatal</vt:lpstr>
      <vt:lpstr>Documentación sugerida para poder realizar la declaración patrimonial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DE MEJORA</dc:title>
  <dc:creator>Carlos Antonio Gurrutia</dc:creator>
  <cp:lastModifiedBy>Hewlett-Packard Company</cp:lastModifiedBy>
  <cp:revision>364</cp:revision>
  <cp:lastPrinted>2017-09-19T15:12:52Z</cp:lastPrinted>
  <dcterms:created xsi:type="dcterms:W3CDTF">2013-06-26T20:06:08Z</dcterms:created>
  <dcterms:modified xsi:type="dcterms:W3CDTF">2017-09-19T17:57:35Z</dcterms:modified>
</cp:coreProperties>
</file>